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19" autoAdjust="0"/>
  </p:normalViewPr>
  <p:slideViewPr>
    <p:cSldViewPr>
      <p:cViewPr varScale="1">
        <p:scale>
          <a:sx n="62" d="100"/>
          <a:sy n="62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8CB94-5BE0-4006-9E89-E60D163A5CBA}" type="datetimeFigureOut">
              <a:rPr lang="en-IN" smtClean="0"/>
              <a:pPr/>
              <a:t>16-11-2012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D824F-2E14-443F-B060-6FB18BBB9F1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Rece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D824F-2E14-443F-B060-6FB18BBB9F15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Detecting Forged TCP Reset Packets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Authors: Nicholas Weaver, Robin Sommer, Vern Paxon</a:t>
            </a:r>
          </a:p>
          <a:p>
            <a:endParaRPr lang="en-IN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dirty="0" smtClean="0">
                <a:latin typeface="Calibri" pitchFamily="34" charset="0"/>
                <a:cs typeface="Calibri" pitchFamily="34" charset="0"/>
              </a:rPr>
              <a:t>Presented by: Anuj Kalia, Shashank Gupta</a:t>
            </a:r>
          </a:p>
          <a:p>
            <a:endParaRPr lang="en-IN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Detection Toolbox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Each detector targets a situation that is likely to indicate the presence of one or more injected RST packets.</a:t>
            </a:r>
          </a:p>
          <a:p>
            <a:pPr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>
              <a:buNone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1. RST_SEQ_DATA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813816" lvl="1" indent="-457200"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www.grspro.com/pics/compu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191000"/>
            <a:ext cx="914400" cy="976569"/>
          </a:xfrm>
          <a:prstGeom prst="rect">
            <a:avLst/>
          </a:prstGeom>
          <a:noFill/>
        </p:spPr>
      </p:pic>
      <p:pic>
        <p:nvPicPr>
          <p:cNvPr id="6" name="Picture 2" descr="http://www.grspro.com/pics/compu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733800"/>
            <a:ext cx="914400" cy="976569"/>
          </a:xfrm>
          <a:prstGeom prst="rect">
            <a:avLst/>
          </a:prstGeom>
          <a:noFill/>
        </p:spPr>
      </p:pic>
      <p:pic>
        <p:nvPicPr>
          <p:cNvPr id="7" name="Picture 2" descr="http://www.grspro.com/pics/compu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181600"/>
            <a:ext cx="914400" cy="976569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>
            <a:stCxn id="7" idx="1"/>
            <a:endCxn id="1026" idx="3"/>
          </p:cNvCxnSpPr>
          <p:nvPr/>
        </p:nvCxnSpPr>
        <p:spPr>
          <a:xfrm flipH="1" flipV="1">
            <a:off x="2286000" y="4679285"/>
            <a:ext cx="160020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26" idx="3"/>
            <a:endCxn id="6" idx="1"/>
          </p:cNvCxnSpPr>
          <p:nvPr/>
        </p:nvCxnSpPr>
        <p:spPr>
          <a:xfrm flipV="1">
            <a:off x="2286000" y="4222085"/>
            <a:ext cx="4876800" cy="45720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90800" y="5105400"/>
            <a:ext cx="1226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Calibri" pitchFamily="34" charset="0"/>
                <a:cs typeface="Calibri" pitchFamily="34" charset="0"/>
              </a:rPr>
              <a:t>RST,</a:t>
            </a:r>
          </a:p>
          <a:p>
            <a:r>
              <a:rPr lang="en-IN" b="1" dirty="0" smtClean="0">
                <a:latin typeface="Calibri" pitchFamily="34" charset="0"/>
                <a:cs typeface="Calibri" pitchFamily="34" charset="0"/>
              </a:rPr>
              <a:t>Seq no=42 </a:t>
            </a:r>
            <a:endParaRPr lang="en-IN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Detection Toolbox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Each detector targets a situation that is likely to indicate the presence of one or more injected RST packets.</a:t>
            </a:r>
          </a:p>
          <a:p>
            <a:pPr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>
              <a:buNone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2. DATA_SEQ_RST: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813816" lvl="1" indent="-457200">
              <a:buFont typeface="+mj-lt"/>
              <a:buAutoNum type="alphaLcParenR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At the time RST is injected, further packets are already in flight, or will be sent soon: the sender is not yet shut down!</a:t>
            </a:r>
          </a:p>
          <a:p>
            <a:pPr marL="813816" lvl="1" indent="-457200">
              <a:buFont typeface="+mj-lt"/>
              <a:buAutoNum type="alphaLcParenR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The receiver will see data packets from the sender </a:t>
            </a:r>
            <a:r>
              <a:rPr lang="en-IN" sz="2400" i="1" dirty="0" smtClean="0">
                <a:latin typeface="Calibri" pitchFamily="34" charset="0"/>
                <a:cs typeface="Calibri" pitchFamily="34" charset="0"/>
              </a:rPr>
              <a:t>after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it has received the RST.</a:t>
            </a:r>
          </a:p>
          <a:p>
            <a:pPr marL="813816" lvl="1" indent="-457200">
              <a:buFont typeface="+mj-lt"/>
              <a:buAutoNum type="alphaLcParenR"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Detection Toolbox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Each detector targets a situation that is likely to indicate the presence of one or more injected RST packets.</a:t>
            </a:r>
          </a:p>
          <a:p>
            <a:pPr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>
              <a:buNone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2. DATA_SEQ_RST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813816" lvl="1" indent="-457200"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191000"/>
            <a:ext cx="914400" cy="976569"/>
          </a:xfrm>
          <a:prstGeom prst="rect">
            <a:avLst/>
          </a:prstGeom>
          <a:noFill/>
        </p:spPr>
      </p:pic>
      <p:pic>
        <p:nvPicPr>
          <p:cNvPr id="6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733800"/>
            <a:ext cx="914400" cy="976569"/>
          </a:xfrm>
          <a:prstGeom prst="rect">
            <a:avLst/>
          </a:prstGeom>
          <a:noFill/>
        </p:spPr>
      </p:pic>
      <p:pic>
        <p:nvPicPr>
          <p:cNvPr id="7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181600"/>
            <a:ext cx="914400" cy="976569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>
            <a:stCxn id="6" idx="1"/>
            <a:endCxn id="1026" idx="3"/>
          </p:cNvCxnSpPr>
          <p:nvPr/>
        </p:nvCxnSpPr>
        <p:spPr>
          <a:xfrm flipH="1">
            <a:off x="2286000" y="4222085"/>
            <a:ext cx="48768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ghtning Bolt 10"/>
          <p:cNvSpPr/>
          <p:nvPr/>
        </p:nvSpPr>
        <p:spPr>
          <a:xfrm rot="14223561">
            <a:off x="4711253" y="4513824"/>
            <a:ext cx="457200" cy="7620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886200" y="3810000"/>
            <a:ext cx="1524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6477000" y="3581400"/>
            <a:ext cx="1524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733800" y="3364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42</a:t>
            </a:r>
            <a:endParaRPr lang="en-IN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32120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50</a:t>
            </a:r>
            <a:endParaRPr lang="en-IN" b="1" dirty="0"/>
          </a:p>
        </p:txBody>
      </p:sp>
      <p:sp>
        <p:nvSpPr>
          <p:cNvPr id="16" name="Rectangle 15"/>
          <p:cNvSpPr/>
          <p:nvPr/>
        </p:nvSpPr>
        <p:spPr>
          <a:xfrm>
            <a:off x="5181600" y="3657600"/>
            <a:ext cx="1524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Detection Toolbox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None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3. RST_SEQ_CHANGE:</a:t>
            </a: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813816" lvl="1" indent="-457200">
              <a:buFont typeface="+mj-lt"/>
              <a:buAutoNum type="alphaLcParenR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By sending multiple RSTs with increasing sequence numbers, an injector increases the likelihood of getting one through.</a:t>
            </a:r>
          </a:p>
          <a:p>
            <a:pPr marL="813816" lvl="1" indent="-457200">
              <a:buFont typeface="+mj-lt"/>
              <a:buAutoNum type="alphaLcParenR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It faces the dilemma of having to pick a higher sequence number without knowing what the source will send.</a:t>
            </a:r>
          </a:p>
          <a:p>
            <a:pPr marL="813816" lvl="1" indent="-457200">
              <a:buFont typeface="+mj-lt"/>
              <a:buAutoNum type="alphaLcParenR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Look for a back to back pair of RST packets, where the 2</a:t>
            </a:r>
            <a:r>
              <a:rPr lang="en-IN" sz="2400" baseline="30000" dirty="0" smtClean="0">
                <a:latin typeface="Calibri" pitchFamily="34" charset="0"/>
                <a:cs typeface="Calibri" pitchFamily="34" charset="0"/>
              </a:rPr>
              <a:t>nd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has a higher sequence number than the 1</a:t>
            </a:r>
            <a:r>
              <a:rPr lang="en-IN" sz="2400" baseline="30000" dirty="0" smtClean="0">
                <a:latin typeface="Calibri" pitchFamily="34" charset="0"/>
                <a:cs typeface="Calibri" pitchFamily="34" charset="0"/>
              </a:rPr>
              <a:t>st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, and exceeds the current sequence number.</a:t>
            </a:r>
          </a:p>
          <a:p>
            <a:pPr marL="813816" lvl="1" indent="-457200">
              <a:buFont typeface="+mj-lt"/>
              <a:buAutoNum type="alphaLcParenR"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Experiments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The detector was run by capturing traffic traces at:</a:t>
            </a:r>
          </a:p>
          <a:p>
            <a:pPr marL="539496" indent="-457200">
              <a:buFont typeface="+mj-lt"/>
              <a:buAutoNum type="arabicPeriod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ICSI (International Computer Science Institute)</a:t>
            </a:r>
          </a:p>
          <a:p>
            <a:pPr marL="539496" indent="-457200">
              <a:buFont typeface="+mj-lt"/>
              <a:buAutoNum type="arabicPeriod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UC Berkeley</a:t>
            </a:r>
          </a:p>
          <a:p>
            <a:pPr marL="539496" indent="-457200">
              <a:buFont typeface="+mj-lt"/>
              <a:buAutoNum type="arabicPeriod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Columbia University</a:t>
            </a:r>
          </a:p>
          <a:p>
            <a:pPr marL="539496" indent="-457200">
              <a:buFont typeface="+mj-lt"/>
              <a:buAutoNum type="arabicPeriod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George Mason University</a:t>
            </a:r>
          </a:p>
          <a:p>
            <a:pPr marL="539496" indent="-457200"/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By correlating the characteristics of injected RST packets across datasets,  a number of injectors were identified.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None/>
            </a:pP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Sandvine RST injector:</a:t>
            </a:r>
          </a:p>
          <a:p>
            <a:pPr marL="539496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Comcast uses RST injection to manage P2P traffic, and their devices have been purchased from Sandvine.</a:t>
            </a:r>
          </a:p>
          <a:p>
            <a:pPr marL="539496" indent="-457200"/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Fingerprint: Back to back pair of RST packets, for which the 2</a:t>
            </a:r>
            <a:r>
              <a:rPr lang="en-IN" sz="2400" baseline="30000" dirty="0" smtClean="0">
                <a:latin typeface="Calibri" pitchFamily="34" charset="0"/>
                <a:cs typeface="Calibri" pitchFamily="34" charset="0"/>
              </a:rPr>
              <a:t>nd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one has a sequence number 12503 higher than the 1</a:t>
            </a:r>
            <a:r>
              <a:rPr lang="en-IN" sz="2400" baseline="30000" dirty="0" smtClean="0">
                <a:latin typeface="Calibri" pitchFamily="34" charset="0"/>
                <a:cs typeface="Calibri" pitchFamily="34" charset="0"/>
              </a:rPr>
              <a:t>st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, and IPID increased by 1. </a:t>
            </a:r>
          </a:p>
          <a:p>
            <a:pPr marL="539496" indent="-457200"/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Comcast injection alerts came in bursts: 10 on Feb 9</a:t>
            </a:r>
            <a:r>
              <a:rPr lang="en-IN" sz="24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, 23 on Feb 18</a:t>
            </a:r>
            <a:r>
              <a:rPr lang="en-IN" sz="24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etc. These burst correspond to excessive usage of P2P software by students.</a:t>
            </a:r>
          </a:p>
          <a:p>
            <a:pPr marL="539496" indent="-457200"/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/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BezeqInt injector:</a:t>
            </a:r>
          </a:p>
          <a:p>
            <a:pPr marL="813816" lvl="1" indent="-457200"/>
            <a:r>
              <a:rPr lang="en-IN" sz="2000" dirty="0" smtClean="0">
                <a:latin typeface="Calibri" pitchFamily="34" charset="0"/>
                <a:cs typeface="Calibri" pitchFamily="34" charset="0"/>
              </a:rPr>
              <a:t>Always uses IPID 16448</a:t>
            </a:r>
          </a:p>
          <a:p>
            <a:pPr marL="813816" lvl="1" indent="-457200"/>
            <a:r>
              <a:rPr lang="en-IN" sz="2000" dirty="0" smtClean="0">
                <a:latin typeface="Calibri" pitchFamily="34" charset="0"/>
                <a:cs typeface="Calibri" pitchFamily="34" charset="0"/>
              </a:rPr>
              <a:t>Differing TTL</a:t>
            </a:r>
          </a:p>
          <a:p>
            <a:pPr marL="813816" lvl="1" indent="-457200"/>
            <a:r>
              <a:rPr lang="en-IN" sz="2000" dirty="0" smtClean="0">
                <a:latin typeface="Calibri" pitchFamily="34" charset="0"/>
                <a:cs typeface="Calibri" pitchFamily="34" charset="0"/>
              </a:rPr>
              <a:t>Increments ACK number (?)</a:t>
            </a:r>
          </a:p>
          <a:p>
            <a:pPr marL="813816" lvl="1" indent="-457200"/>
            <a:endParaRPr lang="en-IN" sz="20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IPID 256 injector</a:t>
            </a:r>
          </a:p>
          <a:p>
            <a:pPr marL="539496" indent="-457200"/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Chinese Firewall injectors</a:t>
            </a:r>
          </a:p>
          <a:p>
            <a:pPr marL="813816" lvl="1" indent="-457200"/>
            <a:r>
              <a:rPr lang="en-IN" sz="2000" dirty="0" smtClean="0">
                <a:latin typeface="Calibri" pitchFamily="34" charset="0"/>
                <a:cs typeface="Calibri" pitchFamily="34" charset="0"/>
              </a:rPr>
              <a:t>IPID 64 injector</a:t>
            </a:r>
          </a:p>
          <a:p>
            <a:pPr marL="813816" lvl="1" indent="-457200"/>
            <a:r>
              <a:rPr lang="en-IN" sz="2000" dirty="0" smtClean="0">
                <a:latin typeface="Calibri" pitchFamily="34" charset="0"/>
                <a:cs typeface="Calibri" pitchFamily="34" charset="0"/>
              </a:rPr>
              <a:t>IPID -26 injector</a:t>
            </a:r>
          </a:p>
          <a:p>
            <a:pPr marL="813816" lvl="1" indent="-457200"/>
            <a:r>
              <a:rPr lang="en-IN" sz="2000" dirty="0" smtClean="0">
                <a:latin typeface="Calibri" pitchFamily="34" charset="0"/>
                <a:cs typeface="Calibri" pitchFamily="34" charset="0"/>
              </a:rPr>
              <a:t>SEQ 1460 injector</a:t>
            </a:r>
          </a:p>
          <a:p>
            <a:pPr marL="813816" lvl="1" indent="-457200"/>
            <a:endParaRPr lang="en-IN" sz="2000" dirty="0" smtClean="0">
              <a:latin typeface="Calibri" pitchFamily="34" charset="0"/>
              <a:cs typeface="Calibri" pitchFamily="34" charset="0"/>
            </a:endParaRPr>
          </a:p>
          <a:p>
            <a:pPr marL="813816" lvl="1" indent="-457200"/>
            <a:endParaRPr lang="en-IN" sz="2000" dirty="0" smtClean="0">
              <a:latin typeface="Calibri" pitchFamily="34" charset="0"/>
              <a:cs typeface="Calibri" pitchFamily="34" charset="0"/>
            </a:endParaRPr>
          </a:p>
          <a:p>
            <a:pPr marL="813816" lvl="1" indent="-457200"/>
            <a:endParaRPr lang="en-IN" sz="20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/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QUESTIONS?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Abstract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Calibri" pitchFamily="34" charset="0"/>
                <a:cs typeface="Calibri" pitchFamily="34" charset="0"/>
              </a:rPr>
              <a:t>Network administrators enforce usage restrictions by terminating connections when deemed undesirable. 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sz="2400" dirty="0" smtClean="0">
                <a:latin typeface="Calibri" pitchFamily="34" charset="0"/>
                <a:cs typeface="Calibri" pitchFamily="34" charset="0"/>
              </a:rPr>
              <a:t>This is usually achieved by injecting artificial TCP Reset packets into the network.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sz="2400" dirty="0" smtClean="0">
                <a:latin typeface="Calibri" pitchFamily="34" charset="0"/>
                <a:cs typeface="Calibri" pitchFamily="34" charset="0"/>
              </a:rPr>
              <a:t>By exploiting the </a:t>
            </a: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out-of-band 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nature of injected packets, we can detect interference, and fingerprint the injection device.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Calibri" pitchFamily="34" charset="0"/>
                <a:cs typeface="Calibri" pitchFamily="34" charset="0"/>
              </a:rPr>
              <a:t>To what degree can we detect when a network actively disrupts communication?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Deployment of RST injectors:</a:t>
            </a:r>
          </a:p>
          <a:p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Great Firewall of China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: terminates Internet connections deemed undesirable by the Chinese government.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Restricting P2P traffic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: practiced by multiple ISPs (Comcast), particularly to block bulk transfers such as those of </a:t>
            </a:r>
            <a:r>
              <a:rPr lang="en-IN" sz="2400" dirty="0" err="1" smtClean="0">
                <a:latin typeface="Calibri" pitchFamily="34" charset="0"/>
                <a:cs typeface="Calibri" pitchFamily="34" charset="0"/>
              </a:rPr>
              <a:t>BitTorrent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Techniques used to block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Calibri" pitchFamily="34" charset="0"/>
                <a:cs typeface="Calibri" pitchFamily="34" charset="0"/>
              </a:rPr>
              <a:t>Assumption: A </a:t>
            </a: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traffic monitor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inspects TCP flows for violation of network policy, and instructs a </a:t>
            </a: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connection terminator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to stop identified flows.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sz="2400" dirty="0" smtClean="0">
                <a:latin typeface="Calibri" pitchFamily="34" charset="0"/>
                <a:cs typeface="Calibri" pitchFamily="34" charset="0"/>
              </a:rPr>
              <a:t>Difference compared to a traditional firewall: All flows are initially allowed through.</a:t>
            </a:r>
          </a:p>
          <a:p>
            <a:pPr lvl="1"/>
            <a:r>
              <a:rPr lang="en-IN" sz="2400" dirty="0" smtClean="0">
                <a:latin typeface="Calibri" pitchFamily="34" charset="0"/>
                <a:cs typeface="Calibri" pitchFamily="34" charset="0"/>
              </a:rPr>
              <a:t>Potential blocking decisions are taken later.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Techniques used to block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Calibri" pitchFamily="34" charset="0"/>
                <a:cs typeface="Calibri" pitchFamily="34" charset="0"/>
              </a:rPr>
              <a:t>Assumption: A </a:t>
            </a: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traffic monitor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inspects TCP flows for violation of network policy, and instructs a </a:t>
            </a: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connection terminator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to stop identified flows.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Devices to terminate flows:</a:t>
            </a:r>
          </a:p>
          <a:p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Inline devices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: the device ceases to forward packets associated with the flow: a performance bottleneck.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Out of path devices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are hence preferred.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Techniques used to block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Out of path blocking methods</a:t>
            </a:r>
          </a:p>
          <a:p>
            <a:pPr marL="539496" indent="-457200">
              <a:buFont typeface="+mj-lt"/>
              <a:buAutoNum type="arabicPeriod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Instruct an in-path device, such as a router, to block the flow.</a:t>
            </a:r>
          </a:p>
          <a:p>
            <a:pPr marL="539496" indent="-457200">
              <a:buFont typeface="+mj-lt"/>
              <a:buAutoNum type="arabicPeriod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Inject forged TCP FIN packets, one in either direction.</a:t>
            </a:r>
          </a:p>
          <a:p>
            <a:pPr marL="539496" indent="-457200">
              <a:buFont typeface="+mj-lt"/>
              <a:buAutoNum type="arabicPeriod"/>
            </a:pP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Inject forged TCP RST packets, in one direction.</a:t>
            </a:r>
          </a:p>
          <a:p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	The techniques discussed should work with all out-of-band flow termination because passive monitoring faces race conditions.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Detection Toolbox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Each detector targets a situation that is likely to indicate the presence of one or more injected RST packets.</a:t>
            </a:r>
          </a:p>
          <a:p>
            <a:pPr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>
              <a:buNone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1. RST_SEQ_DATA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813816" lvl="1" indent="-457200">
              <a:buFont typeface="+mj-lt"/>
              <a:buAutoNum type="alphaLcParenR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The injector sees a data packet that triggers its decision to terminate the connection. After some time it sends out a fake RST packet.</a:t>
            </a:r>
          </a:p>
          <a:p>
            <a:pPr marL="813816" lvl="1" indent="-457200">
              <a:buFont typeface="+mj-lt"/>
              <a:buAutoNum type="alphaLcParenR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During this interval, more packets from the sender may pass the injector’s observation point.</a:t>
            </a:r>
          </a:p>
          <a:p>
            <a:pPr marL="813816" lvl="1" indent="-457200">
              <a:buFont typeface="+mj-lt"/>
              <a:buAutoNum type="alphaLcParenR"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Receiver gets an RST packet with sequence number </a:t>
            </a:r>
            <a:r>
              <a:rPr lang="en-IN" sz="2400" i="1" dirty="0" smtClean="0">
                <a:latin typeface="Calibri" pitchFamily="34" charset="0"/>
                <a:cs typeface="Calibri" pitchFamily="34" charset="0"/>
              </a:rPr>
              <a:t>less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 than expected.</a:t>
            </a:r>
          </a:p>
          <a:p>
            <a:pPr marL="813816" lvl="1" indent="-457200">
              <a:buFont typeface="+mj-lt"/>
              <a:buAutoNum type="alphaLcParenR"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Detection Toolbox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Each detector targets a situation that is likely to indicate the presence of one or more injected RST packets.</a:t>
            </a:r>
          </a:p>
          <a:p>
            <a:pPr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>
              <a:buNone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1. RST_SEQ_DATA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813816" lvl="1" indent="-457200"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191000"/>
            <a:ext cx="914400" cy="976569"/>
          </a:xfrm>
          <a:prstGeom prst="rect">
            <a:avLst/>
          </a:prstGeom>
          <a:noFill/>
        </p:spPr>
      </p:pic>
      <p:pic>
        <p:nvPicPr>
          <p:cNvPr id="6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733800"/>
            <a:ext cx="914400" cy="976569"/>
          </a:xfrm>
          <a:prstGeom prst="rect">
            <a:avLst/>
          </a:prstGeom>
          <a:noFill/>
        </p:spPr>
      </p:pic>
      <p:pic>
        <p:nvPicPr>
          <p:cNvPr id="7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181600"/>
            <a:ext cx="914400" cy="976569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>
            <a:stCxn id="6" idx="1"/>
            <a:endCxn id="1026" idx="3"/>
          </p:cNvCxnSpPr>
          <p:nvPr/>
        </p:nvCxnSpPr>
        <p:spPr>
          <a:xfrm flipH="1">
            <a:off x="2286000" y="4222085"/>
            <a:ext cx="48768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403860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Calibri" pitchFamily="34" charset="0"/>
                <a:cs typeface="Calibri" pitchFamily="34" charset="0"/>
              </a:rPr>
              <a:t>seq no =42</a:t>
            </a:r>
            <a:endParaRPr lang="en-IN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Lightning Bolt 10"/>
          <p:cNvSpPr/>
          <p:nvPr/>
        </p:nvSpPr>
        <p:spPr>
          <a:xfrm rot="14223561">
            <a:off x="4711253" y="4513824"/>
            <a:ext cx="457200" cy="7620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Detection Toolbox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latin typeface="Calibri" pitchFamily="34" charset="0"/>
                <a:cs typeface="Calibri" pitchFamily="34" charset="0"/>
              </a:rPr>
              <a:t>Each detector targets a situation that is likely to indicate the presence of one or more injected RST packets.</a:t>
            </a:r>
          </a:p>
          <a:p>
            <a:pPr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  <a:p>
            <a:pPr marL="539496" indent="-457200">
              <a:buNone/>
            </a:pPr>
            <a:r>
              <a:rPr lang="en-IN" sz="2400" b="1" dirty="0" smtClean="0">
                <a:latin typeface="Courier New" pitchFamily="49" charset="0"/>
                <a:cs typeface="Courier New" pitchFamily="49" charset="0"/>
              </a:rPr>
              <a:t>1. RST_SEQ_DATA</a:t>
            </a:r>
            <a:r>
              <a:rPr lang="en-IN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813816" lvl="1" indent="-457200">
              <a:buNone/>
            </a:pPr>
            <a:endParaRPr lang="en-IN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191000"/>
            <a:ext cx="914400" cy="976569"/>
          </a:xfrm>
          <a:prstGeom prst="rect">
            <a:avLst/>
          </a:prstGeom>
          <a:noFill/>
        </p:spPr>
      </p:pic>
      <p:pic>
        <p:nvPicPr>
          <p:cNvPr id="6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733800"/>
            <a:ext cx="914400" cy="976569"/>
          </a:xfrm>
          <a:prstGeom prst="rect">
            <a:avLst/>
          </a:prstGeom>
          <a:noFill/>
        </p:spPr>
      </p:pic>
      <p:pic>
        <p:nvPicPr>
          <p:cNvPr id="7" name="Picture 2" descr="http://www.grspro.com/pic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181600"/>
            <a:ext cx="914400" cy="976569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>
            <a:stCxn id="6" idx="1"/>
            <a:endCxn id="1026" idx="3"/>
          </p:cNvCxnSpPr>
          <p:nvPr/>
        </p:nvCxnSpPr>
        <p:spPr>
          <a:xfrm flipH="1">
            <a:off x="2286000" y="4222085"/>
            <a:ext cx="4876800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40386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Calibri" pitchFamily="34" charset="0"/>
                <a:cs typeface="Calibri" pitchFamily="34" charset="0"/>
              </a:rPr>
              <a:t>seq no=50</a:t>
            </a:r>
            <a:endParaRPr lang="en-IN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Lightning Bolt 10"/>
          <p:cNvSpPr/>
          <p:nvPr/>
        </p:nvSpPr>
        <p:spPr>
          <a:xfrm rot="14223561">
            <a:off x="4711253" y="4513824"/>
            <a:ext cx="457200" cy="7620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324</TotalTime>
  <Words>783</Words>
  <Application>Microsoft Office PowerPoint</Application>
  <PresentationFormat>On-screen Show (4:3)</PresentationFormat>
  <Paragraphs>111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Detecting Forged TCP Reset Packets</vt:lpstr>
      <vt:lpstr>Abstract</vt:lpstr>
      <vt:lpstr>Motivation</vt:lpstr>
      <vt:lpstr>Techniques used to block communication</vt:lpstr>
      <vt:lpstr>Techniques used to block communication</vt:lpstr>
      <vt:lpstr>Techniques used to block communication</vt:lpstr>
      <vt:lpstr>Detection Toolbox</vt:lpstr>
      <vt:lpstr>Detection Toolbox</vt:lpstr>
      <vt:lpstr>Detection Toolbox</vt:lpstr>
      <vt:lpstr>Detection Toolbox</vt:lpstr>
      <vt:lpstr>Detection Toolbox</vt:lpstr>
      <vt:lpstr>Detection Toolbox</vt:lpstr>
      <vt:lpstr>Detection Toolbox</vt:lpstr>
      <vt:lpstr>Experiments</vt:lpstr>
      <vt:lpstr>Results</vt:lpstr>
      <vt:lpstr>Results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Forged TCP Reset Packets</dc:title>
  <dc:creator>DELL</dc:creator>
  <cp:lastModifiedBy>DELL</cp:lastModifiedBy>
  <cp:revision>130</cp:revision>
  <dcterms:created xsi:type="dcterms:W3CDTF">2006-08-16T00:00:00Z</dcterms:created>
  <dcterms:modified xsi:type="dcterms:W3CDTF">2012-11-16T10:54:57Z</dcterms:modified>
</cp:coreProperties>
</file>